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Anton" panose="020F0502020204030204" pitchFamily="2" charset="0"/>
      <p:regular r:id="rId11"/>
    </p:embeddedFont>
    <p:embeddedFont>
      <p:font typeface="Fira Sans" panose="020F0502020204030204" pitchFamily="34" charset="0"/>
      <p:regular r:id="rId1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4295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ectaong.com.b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hyperlink" Target="https://www.conectaong.com.br/contato" TargetMode="Externa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6553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ConectaONG: Conectando Propósitos, Transformando Vidas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Esta apresentação detalha como o ConectaONG simplifica o voluntariado. Discutiremos desafios, objetivos e o impacto positivo da plataforma. Prepare-se para descobrir um futuro de colaboração!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8401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38383C"/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 3"/>
          <p:cNvSpPr/>
          <p:nvPr/>
        </p:nvSpPr>
        <p:spPr>
          <a:xfrm>
            <a:off x="6756440" y="5467112"/>
            <a:ext cx="300716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72239"/>
            <a:ext cx="57896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 Desafio do Voluntariado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21180"/>
            <a:ext cx="3664744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507004" y="2047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Engajamento Frágil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538413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Muitas ONGs lutam para atrair e manter voluntários ativos, resultando em baixa adesão.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1821180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98562" y="20479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Visibilidade Limitada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2538413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ONGs enfrentam barreiras na divulgação de suas iniciativas, dificultando a expansão da rede.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443651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507004" y="46704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Gestão Ineficaz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160883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falta de ferramentas digitais impede a organização eficiente de eventos e voluntários.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280190" y="63686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Uma pesquisa da CAF (2022) indica que a falta de infraestrutura digital reduz o voluntariado global. A UNESCO (2022) destaca o potencial da tecnologia para transformar comunidades.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4980"/>
            <a:ext cx="75429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ConectaONG: A Solução Inovadora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4799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ConectaONG é uma plataforma digital que conecta ONGs e voluntários. Simplificamos o engajamento social. A iniciativa se alinha ao ODS 17 da ONU.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340775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Este objetivo enfatiza parcerias para o desenvolvimento sustentável. A tecnologia amplia o impacto das organizações sociais. O ConectaONG é um catalisador para a cooperação intersetorial.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099072"/>
            <a:ext cx="6244709" cy="33735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9683" y="5727740"/>
            <a:ext cx="590454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"O ODS 17 busca fortalecer os meios de implementação e revitalizar a parceria global para o desenvolvimento sustentável." - ONU Brasil, 2023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599521" y="5727740"/>
            <a:ext cx="30480" cy="1451610"/>
          </a:xfrm>
          <a:prstGeom prst="rect">
            <a:avLst/>
          </a:prstGeom>
          <a:solidFill>
            <a:srgbClr val="A1FF8F"/>
          </a:solidFill>
          <a:ln/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4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423" y="592455"/>
            <a:ext cx="6530935" cy="673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Nossos Objetivos Estratégicos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0423" y="1588889"/>
            <a:ext cx="1077278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33084" y="1804273"/>
            <a:ext cx="30366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Conectar ONGs e Voluntários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33084" y="227004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Criar um ambiente intuitivo para cadastros, atividades e eventos.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23" y="3175040"/>
            <a:ext cx="1077278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33084" y="339042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Aumentar a Adesão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33084" y="3856196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Voluntários encontrarão oportunidades compatíveis com seus interesses.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423" y="4761190"/>
            <a:ext cx="1077278" cy="15861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33084" y="4976574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Otimizar a Gestão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33084" y="5442347"/>
            <a:ext cx="634329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Ferramentas para organizar eventos, selecionar e monitorar voluntários.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0423" y="6347341"/>
            <a:ext cx="1077278" cy="129266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33084" y="6562725"/>
            <a:ext cx="269319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Promover Parcerias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7533084" y="7028498"/>
            <a:ext cx="634329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Incentivar colaborações para maximizar o impacto social.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48420"/>
            <a:ext cx="71943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 Justificativa para ConectaONG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52512"/>
            <a:ext cx="6244709" cy="337351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99521" y="290143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voluntariado é essencial para sociedades justas e equitativas. A desconexão entre voluntários e ONGs limita o impacto.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9683" y="4245293"/>
            <a:ext cx="590454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"O voluntariado fortalece a coesão social e promove o desenvolvimento sustentável." - PNUD, 2021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599521" y="4245293"/>
            <a:ext cx="30480" cy="1088708"/>
          </a:xfrm>
          <a:prstGeom prst="rect">
            <a:avLst/>
          </a:prstGeom>
          <a:solidFill>
            <a:srgbClr val="A1FF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7599521" y="558915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 transformação digital é vital para o sucesso social. O ConectaONG reduz barreiras e otimiza o engajamento.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27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Impacto Social e ODS 17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29677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ConectaONG cria um ecossistema digital sustentável, alinhado ao ODS 17. Fortalecemos o voluntariado e a construção de um futuro melhor.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4223980"/>
            <a:ext cx="3315414" cy="283488"/>
          </a:xfrm>
          <a:prstGeom prst="roundRect">
            <a:avLst>
              <a:gd name="adj" fmla="val 1200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93790" y="4223980"/>
            <a:ext cx="3315414" cy="283488"/>
          </a:xfrm>
          <a:prstGeom prst="roundRect">
            <a:avLst>
              <a:gd name="adj" fmla="val 12002"/>
            </a:avLst>
          </a:prstGeom>
          <a:solidFill>
            <a:srgbClr val="A1FF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Text 4"/>
          <p:cNvSpPr/>
          <p:nvPr/>
        </p:nvSpPr>
        <p:spPr>
          <a:xfrm>
            <a:off x="4279225" y="4223980"/>
            <a:ext cx="6731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100%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790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Conexão ONG-Voluntário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52812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Conexão facilitada.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35893" y="4223980"/>
            <a:ext cx="3409117" cy="283488"/>
          </a:xfrm>
          <a:prstGeom prst="roundRect">
            <a:avLst>
              <a:gd name="adj" fmla="val 1200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8"/>
          <p:cNvSpPr/>
          <p:nvPr/>
        </p:nvSpPr>
        <p:spPr>
          <a:xfrm>
            <a:off x="5235893" y="4223980"/>
            <a:ext cx="2556748" cy="283488"/>
          </a:xfrm>
          <a:prstGeom prst="roundRect">
            <a:avLst>
              <a:gd name="adj" fmla="val 12002"/>
            </a:avLst>
          </a:prstGeom>
          <a:solidFill>
            <a:srgbClr val="A1FF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9"/>
          <p:cNvSpPr/>
          <p:nvPr/>
        </p:nvSpPr>
        <p:spPr>
          <a:xfrm>
            <a:off x="8815030" y="4223980"/>
            <a:ext cx="5794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75%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5235893" y="4790837"/>
            <a:ext cx="28863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Aumento no Engajamento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5235893" y="52812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Maior adesão ao voluntariado.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9677995" y="4223980"/>
            <a:ext cx="3409117" cy="283488"/>
          </a:xfrm>
          <a:prstGeom prst="roundRect">
            <a:avLst>
              <a:gd name="adj" fmla="val 12002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3"/>
          <p:cNvSpPr/>
          <p:nvPr/>
        </p:nvSpPr>
        <p:spPr>
          <a:xfrm>
            <a:off x="9677995" y="4223980"/>
            <a:ext cx="3068122" cy="283488"/>
          </a:xfrm>
          <a:prstGeom prst="roundRect">
            <a:avLst>
              <a:gd name="adj" fmla="val 12002"/>
            </a:avLst>
          </a:prstGeom>
          <a:solidFill>
            <a:srgbClr val="A1FF8F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6" name="Text 14"/>
          <p:cNvSpPr/>
          <p:nvPr/>
        </p:nvSpPr>
        <p:spPr>
          <a:xfrm>
            <a:off x="13257133" y="4223980"/>
            <a:ext cx="5794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90%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9677995" y="47908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Otimização da Gestão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9677995" y="5281255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Ferramentas eficientes.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93790" y="589930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 Fórum Econômico Mundial (2022) destaca o potencial da tecnologia digital para ampliar o impacto social.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Nosso Público-Alvo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30533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ONGs e Instituições Sociais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Organizações que buscam voluntários para suas iniciativas.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Voluntários Ativos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Indivíduos que desejam contribuir com causas sociais.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345769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Empresas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3686651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 programas de voluntariado corporativo buscando engajamento.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829895"/>
            <a:ext cx="34910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Órgãos Públicos e Acadêmicos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Instituições que apoiam e incentivam ações sociais.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5893" y="4979432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Cidadãos Engajados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320314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Pessoas interessadas em causar impacto positivo, mas sem saber como.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9372" y="542925"/>
            <a:ext cx="5927646" cy="615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4CFF78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ConectaONG: Próximos Passos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689372" y="1552337"/>
            <a:ext cx="1656398" cy="1134785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Text 2"/>
          <p:cNvSpPr/>
          <p:nvPr/>
        </p:nvSpPr>
        <p:spPr>
          <a:xfrm>
            <a:off x="1379101" y="1946672"/>
            <a:ext cx="2769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2542699" y="1749266"/>
            <a:ext cx="2635448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Lançamento da Plataforma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2542699" y="2175153"/>
            <a:ext cx="3777615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Disponibilizar o ConectaONG amplamente.</a:t>
            </a:r>
            <a:endParaRPr lang="en-US" sz="1550" dirty="0"/>
          </a:p>
        </p:txBody>
      </p:sp>
      <p:sp>
        <p:nvSpPr>
          <p:cNvPr id="7" name="Shape 5"/>
          <p:cNvSpPr/>
          <p:nvPr/>
        </p:nvSpPr>
        <p:spPr>
          <a:xfrm>
            <a:off x="2444234" y="2677597"/>
            <a:ext cx="11398329" cy="11430"/>
          </a:xfrm>
          <a:prstGeom prst="roundRect">
            <a:avLst>
              <a:gd name="adj" fmla="val 258487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Shape 6"/>
          <p:cNvSpPr/>
          <p:nvPr/>
        </p:nvSpPr>
        <p:spPr>
          <a:xfrm>
            <a:off x="689372" y="2785586"/>
            <a:ext cx="3312914" cy="1134785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2207300" y="3179921"/>
            <a:ext cx="2769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4199215" y="2982516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Parcerias Estratégicas</a:t>
            </a:r>
            <a:endParaRPr lang="en-US" sz="1900" dirty="0"/>
          </a:p>
        </p:txBody>
      </p:sp>
      <p:sp>
        <p:nvSpPr>
          <p:cNvPr id="11" name="Text 9"/>
          <p:cNvSpPr/>
          <p:nvPr/>
        </p:nvSpPr>
        <p:spPr>
          <a:xfrm>
            <a:off x="4199215" y="3408402"/>
            <a:ext cx="3332798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Expandir a rede de ONGs e empresas.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4100751" y="3910846"/>
            <a:ext cx="9741813" cy="11430"/>
          </a:xfrm>
          <a:prstGeom prst="roundRect">
            <a:avLst>
              <a:gd name="adj" fmla="val 258487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Shape 11"/>
          <p:cNvSpPr/>
          <p:nvPr/>
        </p:nvSpPr>
        <p:spPr>
          <a:xfrm>
            <a:off x="689372" y="4018836"/>
            <a:ext cx="4969312" cy="1134785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2"/>
          <p:cNvSpPr/>
          <p:nvPr/>
        </p:nvSpPr>
        <p:spPr>
          <a:xfrm>
            <a:off x="3035498" y="4413171"/>
            <a:ext cx="2769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5855613" y="4215765"/>
            <a:ext cx="2618065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Desenvolvimento Contínuo</a:t>
            </a:r>
            <a:endParaRPr lang="en-US" sz="1900" dirty="0"/>
          </a:p>
        </p:txBody>
      </p:sp>
      <p:sp>
        <p:nvSpPr>
          <p:cNvPr id="16" name="Text 14"/>
          <p:cNvSpPr/>
          <p:nvPr/>
        </p:nvSpPr>
        <p:spPr>
          <a:xfrm>
            <a:off x="5855613" y="4641652"/>
            <a:ext cx="4362807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novas funcionalidades e melhorias.</a:t>
            </a:r>
            <a:endParaRPr lang="en-US" sz="1550" dirty="0"/>
          </a:p>
        </p:txBody>
      </p:sp>
      <p:sp>
        <p:nvSpPr>
          <p:cNvPr id="17" name="Shape 15"/>
          <p:cNvSpPr/>
          <p:nvPr/>
        </p:nvSpPr>
        <p:spPr>
          <a:xfrm>
            <a:off x="5757148" y="5144095"/>
            <a:ext cx="8085415" cy="11430"/>
          </a:xfrm>
          <a:prstGeom prst="roundRect">
            <a:avLst>
              <a:gd name="adj" fmla="val 258487"/>
            </a:avLst>
          </a:prstGeom>
          <a:solidFill>
            <a:srgbClr val="57575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6"/>
          <p:cNvSpPr/>
          <p:nvPr/>
        </p:nvSpPr>
        <p:spPr>
          <a:xfrm>
            <a:off x="689372" y="5252085"/>
            <a:ext cx="6625828" cy="1134785"/>
          </a:xfrm>
          <a:prstGeom prst="roundRect">
            <a:avLst>
              <a:gd name="adj" fmla="val 2604"/>
            </a:avLst>
          </a:prstGeom>
          <a:solidFill>
            <a:srgbClr val="3E3E3E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7"/>
          <p:cNvSpPr/>
          <p:nvPr/>
        </p:nvSpPr>
        <p:spPr>
          <a:xfrm>
            <a:off x="3863816" y="5646420"/>
            <a:ext cx="276939" cy="3461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50"/>
              </a:lnSpc>
              <a:buNone/>
            </a:pPr>
            <a:r>
              <a:rPr lang="en-US" sz="21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150" dirty="0"/>
          </a:p>
        </p:txBody>
      </p:sp>
      <p:sp>
        <p:nvSpPr>
          <p:cNvPr id="20" name="Text 18"/>
          <p:cNvSpPr/>
          <p:nvPr/>
        </p:nvSpPr>
        <p:spPr>
          <a:xfrm>
            <a:off x="7512129" y="5449014"/>
            <a:ext cx="2461974" cy="3077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Expansão Nacional</a:t>
            </a:r>
            <a:endParaRPr lang="en-US" sz="1900" dirty="0"/>
          </a:p>
        </p:txBody>
      </p:sp>
      <p:sp>
        <p:nvSpPr>
          <p:cNvPr id="21" name="Text 19"/>
          <p:cNvSpPr/>
          <p:nvPr/>
        </p:nvSpPr>
        <p:spPr>
          <a:xfrm>
            <a:off x="7512129" y="5874901"/>
            <a:ext cx="348924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Levar o ConectaONG para todo o Brasil.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689372" y="6608445"/>
            <a:ext cx="13251656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Agradecemos sua atenção e convidamos você a fazer parte dessa transformação. Juntos, podemos fortalecer o voluntariado.</a:t>
            </a:r>
            <a:endParaRPr lang="en-US" sz="1550" dirty="0"/>
          </a:p>
        </p:txBody>
      </p:sp>
      <p:pic>
        <p:nvPicPr>
          <p:cNvPr id="23" name="Image 0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72" y="7145060"/>
            <a:ext cx="1847136" cy="541615"/>
          </a:xfrm>
          <a:prstGeom prst="rect">
            <a:avLst/>
          </a:prstGeom>
        </p:spPr>
      </p:pic>
      <p:pic>
        <p:nvPicPr>
          <p:cNvPr id="24" name="Image 1" descr="preencoded.png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4972" y="7145060"/>
            <a:ext cx="1922383" cy="54161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523</Words>
  <Application>Microsoft Office PowerPoint</Application>
  <PresentationFormat>Personalizar</PresentationFormat>
  <Paragraphs>72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Anton</vt:lpstr>
      <vt:lpstr>Arial</vt:lpstr>
      <vt:lpstr>Fira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Guilherme de Andrade Castro Vieira</cp:lastModifiedBy>
  <cp:revision>2</cp:revision>
  <dcterms:created xsi:type="dcterms:W3CDTF">2025-06-18T17:23:38Z</dcterms:created>
  <dcterms:modified xsi:type="dcterms:W3CDTF">2025-06-18T18:52:06Z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aa7acc6-7a3f-48d6-ad0d-b9ee4c67a4be_Enabled">
    <vt:lpwstr>true</vt:lpwstr>
  </property>
  <property fmtid="{D5CDD505-2E9C-101B-9397-08002B2CF9AE}" pid="3" name="MSIP_Label_faa7acc6-7a3f-48d6-ad0d-b9ee4c67a4be_SetDate">
    <vt:lpwstr>2025-06-18T18:52:06Z</vt:lpwstr>
  </property>
  <property fmtid="{D5CDD505-2E9C-101B-9397-08002B2CF9AE}" pid="4" name="MSIP_Label_faa7acc6-7a3f-48d6-ad0d-b9ee4c67a4be_Method">
    <vt:lpwstr>Standard</vt:lpwstr>
  </property>
  <property fmtid="{D5CDD505-2E9C-101B-9397-08002B2CF9AE}" pid="5" name="MSIP_Label_faa7acc6-7a3f-48d6-ad0d-b9ee4c67a4be_Name">
    <vt:lpwstr>defa4170-0d19-0005-0004-bc88714345d2</vt:lpwstr>
  </property>
  <property fmtid="{D5CDD505-2E9C-101B-9397-08002B2CF9AE}" pid="6" name="MSIP_Label_faa7acc6-7a3f-48d6-ad0d-b9ee4c67a4be_SiteId">
    <vt:lpwstr>884e7052-94d1-4aa1-b59f-14be427bd45e</vt:lpwstr>
  </property>
  <property fmtid="{D5CDD505-2E9C-101B-9397-08002B2CF9AE}" pid="7" name="MSIP_Label_faa7acc6-7a3f-48d6-ad0d-b9ee4c67a4be_ActionId">
    <vt:lpwstr>7e528ca4-d2bd-4910-b4b4-1273efebd599</vt:lpwstr>
  </property>
  <property fmtid="{D5CDD505-2E9C-101B-9397-08002B2CF9AE}" pid="8" name="MSIP_Label_faa7acc6-7a3f-48d6-ad0d-b9ee4c67a4be_ContentBits">
    <vt:lpwstr>0</vt:lpwstr>
  </property>
  <property fmtid="{D5CDD505-2E9C-101B-9397-08002B2CF9AE}" pid="9" name="MSIP_Label_faa7acc6-7a3f-48d6-ad0d-b9ee4c67a4be_Tag">
    <vt:lpwstr>10, 3, 0, 1</vt:lpwstr>
  </property>
</Properties>
</file>